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3"/>
  </p:notesMasterIdLst>
  <p:sldIdLst>
    <p:sldId id="508" r:id="rId2"/>
    <p:sldId id="473" r:id="rId3"/>
    <p:sldId id="509" r:id="rId4"/>
    <p:sldId id="517" r:id="rId5"/>
    <p:sldId id="518" r:id="rId6"/>
    <p:sldId id="519" r:id="rId7"/>
    <p:sldId id="520" r:id="rId8"/>
    <p:sldId id="521" r:id="rId9"/>
    <p:sldId id="522" r:id="rId10"/>
    <p:sldId id="523" r:id="rId11"/>
    <p:sldId id="524" r:id="rId12"/>
    <p:sldId id="525" r:id="rId13"/>
    <p:sldId id="526" r:id="rId14"/>
    <p:sldId id="527" r:id="rId15"/>
    <p:sldId id="528" r:id="rId16"/>
    <p:sldId id="529" r:id="rId17"/>
    <p:sldId id="530" r:id="rId18"/>
    <p:sldId id="531" r:id="rId19"/>
    <p:sldId id="532" r:id="rId20"/>
    <p:sldId id="533" r:id="rId21"/>
    <p:sldId id="474" r:id="rId22"/>
    <p:sldId id="475" r:id="rId23"/>
    <p:sldId id="534" r:id="rId24"/>
    <p:sldId id="535" r:id="rId25"/>
    <p:sldId id="494" r:id="rId26"/>
    <p:sldId id="505" r:id="rId27"/>
    <p:sldId id="511" r:id="rId28"/>
    <p:sldId id="512" r:id="rId29"/>
    <p:sldId id="513" r:id="rId30"/>
    <p:sldId id="514" r:id="rId31"/>
    <p:sldId id="515" r:id="rId32"/>
    <p:sldId id="516" r:id="rId33"/>
    <p:sldId id="495" r:id="rId34"/>
    <p:sldId id="496" r:id="rId35"/>
    <p:sldId id="503" r:id="rId36"/>
    <p:sldId id="504" r:id="rId37"/>
    <p:sldId id="499" r:id="rId38"/>
    <p:sldId id="497" r:id="rId39"/>
    <p:sldId id="498" r:id="rId40"/>
    <p:sldId id="502" r:id="rId41"/>
    <p:sldId id="510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29"/>
  </p:normalViewPr>
  <p:slideViewPr>
    <p:cSldViewPr>
      <p:cViewPr varScale="1">
        <p:scale>
          <a:sx n="85" d="100"/>
          <a:sy n="85" d="100"/>
        </p:scale>
        <p:origin x="62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8433C-D6F3-411A-8649-2638F348ECA8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BAE4E-6E69-47B0-9FCF-073FA6D97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622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7513" y="685800"/>
            <a:ext cx="8308975" cy="838200"/>
          </a:xfrm>
        </p:spPr>
        <p:txBody>
          <a:bodyPr/>
          <a:lstStyle>
            <a:lvl1pPr algn="l">
              <a:defRPr sz="4600" b="1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513" y="1524000"/>
            <a:ext cx="8308975" cy="52863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CBDB2C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90F1ED-A875-490B-A39E-230795F755D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CA53F4-3145-4360-A4D6-A11043F64BD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AC3935-4AD8-4277-865C-12289A7B9AD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BDC4B5-B21F-4F63-AAE5-AD7B35CBC03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062B7-69F1-494E-8A10-4624004B383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3CF16-7930-41F0-AA93-03DE70AC1C8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BA4F6C-3CA6-4952-AC33-CE50CDBB5BA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1BB23E-19CD-4206-A71D-7154D7BC8CF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90D20E-AA18-4B05-802E-6800E9CE2F0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35052C-B396-4B31-BA92-9A9EB7C06E2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36F2E2-D55D-4A7A-AF44-C7BB6AD1355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add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charset="-122"/>
              </a:defRPr>
            </a:lvl1pPr>
          </a:lstStyle>
          <a:p>
            <a:fld id="{8F3076C6-1D2C-47BD-BCCA-F37767235EA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工匠与城市化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科技文明通论第七讲</a:t>
            </a:r>
            <a:endParaRPr lang="en-US" altLang="zh-CN" dirty="0" smtClean="0"/>
          </a:p>
          <a:p>
            <a:r>
              <a:rPr lang="zh-CN" altLang="en-US" dirty="0" smtClean="0"/>
              <a:t>上海辰山植物园高级工程师　刘夙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纽科门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700808"/>
            <a:ext cx="2438400" cy="3371088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31840" y="1828800"/>
            <a:ext cx="5760640" cy="4267200"/>
          </a:xfrm>
        </p:spPr>
        <p:txBody>
          <a:bodyPr/>
          <a:lstStyle/>
          <a:p>
            <a:r>
              <a:rPr lang="en-US" altLang="zh-CN" dirty="0" smtClean="0"/>
              <a:t>Thomas </a:t>
            </a:r>
            <a:r>
              <a:rPr lang="en-US" altLang="zh-CN" dirty="0" err="1" smtClean="0"/>
              <a:t>Newcomen</a:t>
            </a:r>
            <a:r>
              <a:rPr lang="en-US" altLang="zh-CN" dirty="0" smtClean="0"/>
              <a:t> (1664–1729)</a:t>
            </a:r>
          </a:p>
          <a:p>
            <a:r>
              <a:rPr lang="en-US" altLang="zh-CN" dirty="0" smtClean="0"/>
              <a:t>1712</a:t>
            </a:r>
            <a:r>
              <a:rPr lang="zh-CN" altLang="en-US" dirty="0" smtClean="0"/>
              <a:t>年发明第一台实用的蒸汽机</a:t>
            </a:r>
            <a:endParaRPr lang="zh-CN" altLang="en-US" dirty="0"/>
          </a:p>
        </p:txBody>
      </p:sp>
      <p:pic>
        <p:nvPicPr>
          <p:cNvPr id="6" name="图片 5" descr="08纽科门蒸汽机原理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2844990"/>
            <a:ext cx="2618234" cy="378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斯米顿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40259" y="1828800"/>
            <a:ext cx="3501081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John </a:t>
            </a:r>
            <a:r>
              <a:rPr lang="en-US" altLang="zh-CN" dirty="0" err="1" smtClean="0"/>
              <a:t>Smeaton</a:t>
            </a:r>
            <a:r>
              <a:rPr lang="en-US" altLang="zh-CN" dirty="0" smtClean="0"/>
              <a:t> (1724–1792)</a:t>
            </a:r>
          </a:p>
          <a:p>
            <a:r>
              <a:rPr lang="zh-CN" altLang="en-US" dirty="0" smtClean="0"/>
              <a:t>对纽科门蒸汽机做了改进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3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瓦特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0155" y="1828800"/>
            <a:ext cx="3401289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James Watt (1736–1819)</a:t>
            </a:r>
          </a:p>
          <a:p>
            <a:r>
              <a:rPr lang="en-US" altLang="zh-CN" dirty="0" smtClean="0"/>
              <a:t>1765</a:t>
            </a:r>
            <a:r>
              <a:rPr lang="zh-CN" altLang="en-US" dirty="0" smtClean="0"/>
              <a:t>年发明高效率的瓦特蒸汽机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约翰·凯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844824"/>
            <a:ext cx="3327541" cy="4104456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John Kay (1704–1779?)</a:t>
            </a:r>
          </a:p>
          <a:p>
            <a:r>
              <a:rPr lang="en-US" altLang="zh-CN" dirty="0" smtClean="0"/>
              <a:t>1733</a:t>
            </a:r>
            <a:r>
              <a:rPr lang="zh-CN" altLang="en-US" dirty="0" smtClean="0"/>
              <a:t>年发明“飞梭”织布技术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60032" y="5157192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皮棉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89211" y="5157191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纱线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718390" y="5157190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棉布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3" idx="3"/>
            <a:endCxn id="6" idx="1"/>
          </p:cNvCxnSpPr>
          <p:nvPr/>
        </p:nvCxnSpPr>
        <p:spPr bwMode="auto">
          <a:xfrm flipV="1">
            <a:off x="5724128" y="5388024"/>
            <a:ext cx="565083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接箭头连接符 10"/>
          <p:cNvCxnSpPr>
            <a:stCxn id="6" idx="3"/>
            <a:endCxn id="7" idx="1"/>
          </p:cNvCxnSpPr>
          <p:nvPr/>
        </p:nvCxnSpPr>
        <p:spPr bwMode="auto">
          <a:xfrm flipV="1">
            <a:off x="7153307" y="5388023"/>
            <a:ext cx="565083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9082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暂无头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2057400"/>
            <a:ext cx="3810000" cy="38100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John Wyatt (1700–1766)</a:t>
            </a:r>
          </a:p>
          <a:p>
            <a:r>
              <a:rPr lang="en-US" altLang="zh-CN" dirty="0" smtClean="0"/>
              <a:t>1738</a:t>
            </a:r>
            <a:r>
              <a:rPr lang="zh-CN" altLang="en-US" dirty="0" smtClean="0"/>
              <a:t>年发明新纺纱机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60032" y="5157192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皮棉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89211" y="5157191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纱线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18390" y="5157190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棉布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 bwMode="auto">
          <a:xfrm flipV="1">
            <a:off x="5724128" y="5388024"/>
            <a:ext cx="565083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>
            <a:stCxn id="7" idx="3"/>
            <a:endCxn id="8" idx="1"/>
          </p:cNvCxnSpPr>
          <p:nvPr/>
        </p:nvCxnSpPr>
        <p:spPr bwMode="auto">
          <a:xfrm flipV="1">
            <a:off x="7153307" y="5388023"/>
            <a:ext cx="565083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5324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暂无头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2057400"/>
            <a:ext cx="3810000" cy="38100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James Hargreaves (1720–1778)</a:t>
            </a:r>
          </a:p>
          <a:p>
            <a:r>
              <a:rPr lang="en-US" altLang="zh-CN" dirty="0" smtClean="0"/>
              <a:t>1765</a:t>
            </a:r>
            <a:r>
              <a:rPr lang="zh-CN" altLang="en-US" dirty="0" smtClean="0"/>
              <a:t>年发明“珍妮”纺纱机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60032" y="5157192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皮棉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89211" y="5157191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纱线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18390" y="5157190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棉布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 bwMode="auto">
          <a:xfrm flipV="1">
            <a:off x="5724128" y="5388024"/>
            <a:ext cx="565083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>
            <a:stCxn id="7" idx="3"/>
            <a:endCxn id="8" idx="1"/>
          </p:cNvCxnSpPr>
          <p:nvPr/>
        </p:nvCxnSpPr>
        <p:spPr bwMode="auto">
          <a:xfrm flipV="1">
            <a:off x="7153307" y="5388023"/>
            <a:ext cx="565083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800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阿克莱特像.jpe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813715"/>
            <a:ext cx="3567805" cy="4423597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Richard Arkwright (1732–1792)</a:t>
            </a:r>
          </a:p>
          <a:p>
            <a:r>
              <a:rPr lang="en-US" altLang="zh-CN" dirty="0" smtClean="0"/>
              <a:t>1768</a:t>
            </a:r>
            <a:r>
              <a:rPr lang="zh-CN" altLang="en-US" dirty="0" smtClean="0"/>
              <a:t>年“发明”水力纺纱机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60032" y="5157192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皮棉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89211" y="5157191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纱线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18390" y="5157190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棉布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 bwMode="auto">
          <a:xfrm flipV="1">
            <a:off x="5724128" y="5388024"/>
            <a:ext cx="565083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>
            <a:stCxn id="7" idx="3"/>
            <a:endCxn id="8" idx="1"/>
          </p:cNvCxnSpPr>
          <p:nvPr/>
        </p:nvCxnSpPr>
        <p:spPr bwMode="auto">
          <a:xfrm flipV="1">
            <a:off x="7153307" y="5388023"/>
            <a:ext cx="565083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0788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卡特莱特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0049" y="1828800"/>
            <a:ext cx="3401502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Edmund Cartwright (1743–1823)</a:t>
            </a:r>
          </a:p>
          <a:p>
            <a:r>
              <a:rPr lang="en-US" altLang="zh-CN" dirty="0" smtClean="0"/>
              <a:t>1785</a:t>
            </a:r>
            <a:r>
              <a:rPr lang="zh-CN" altLang="en-US" dirty="0" smtClean="0"/>
              <a:t>年发明水力织布机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60032" y="5157192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皮棉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89211" y="5157191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纱线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18390" y="5157190"/>
            <a:ext cx="8640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棉布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 bwMode="auto">
          <a:xfrm flipV="1">
            <a:off x="5724128" y="5388024"/>
            <a:ext cx="565083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>
            <a:stCxn id="7" idx="3"/>
            <a:endCxn id="8" idx="1"/>
          </p:cNvCxnSpPr>
          <p:nvPr/>
        </p:nvCxnSpPr>
        <p:spPr bwMode="auto">
          <a:xfrm flipV="1">
            <a:off x="7153307" y="5388023"/>
            <a:ext cx="565083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5413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特里维西克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88573" y="1772816"/>
            <a:ext cx="3556149" cy="432048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Richard Trevithick (1771–1833)</a:t>
            </a:r>
          </a:p>
          <a:p>
            <a:r>
              <a:rPr lang="en-US" altLang="zh-CN" dirty="0" smtClean="0"/>
              <a:t>1800</a:t>
            </a:r>
            <a:r>
              <a:rPr lang="zh-CN" altLang="en-US" dirty="0" smtClean="0"/>
              <a:t>年发明小型蒸汽机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42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斯蒂芬森像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828800"/>
            <a:ext cx="3168352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George Stephenson (1781–1848)</a:t>
            </a:r>
          </a:p>
          <a:p>
            <a:r>
              <a:rPr lang="en-US" altLang="zh-CN" dirty="0" smtClean="0"/>
              <a:t>1814</a:t>
            </a:r>
            <a:r>
              <a:rPr lang="zh-CN" altLang="en-US" dirty="0" smtClean="0"/>
              <a:t>年发明蒸汽机车</a:t>
            </a:r>
            <a:endParaRPr lang="en-US" altLang="zh-CN" dirty="0" smtClean="0"/>
          </a:p>
          <a:p>
            <a:r>
              <a:rPr lang="en-US" altLang="zh-CN" dirty="0" smtClean="0"/>
              <a:t>1825</a:t>
            </a:r>
            <a:r>
              <a:rPr lang="zh-CN" altLang="en-US" dirty="0" smtClean="0"/>
              <a:t>年第一条公共铁路（斯托克顿－达林顿铁路）竣工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03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工业革命的传统划分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628800"/>
            <a:ext cx="7774632" cy="4968552"/>
          </a:xfrm>
        </p:spPr>
        <p:txBody>
          <a:bodyPr/>
          <a:lstStyle/>
          <a:p>
            <a:r>
              <a:rPr lang="zh-CN" altLang="en-US" dirty="0" smtClean="0"/>
              <a:t>第一次工业革命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蒸汽技术革命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英国</a:t>
            </a:r>
            <a:endParaRPr lang="en-US" altLang="zh-CN" dirty="0" smtClean="0"/>
          </a:p>
          <a:p>
            <a:r>
              <a:rPr lang="zh-CN" altLang="en-US" dirty="0" smtClean="0"/>
              <a:t>第二次工业革命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电力技术革命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美国和欧洲国家</a:t>
            </a:r>
            <a:endParaRPr lang="en-US" altLang="zh-CN" dirty="0" smtClean="0"/>
          </a:p>
          <a:p>
            <a:r>
              <a:rPr lang="zh-CN" altLang="en-US" dirty="0" smtClean="0"/>
              <a:t>第三次工业革命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核能、电子计算机、空间技术、生物工程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美国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395536" y="1628800"/>
          <a:ext cx="8352928" cy="400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/>
                <a:gridCol w="1944216"/>
                <a:gridCol w="2088232"/>
                <a:gridCol w="2016224"/>
              </a:tblGrid>
              <a:tr h="5920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动力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冶铁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纺织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运输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416454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1712</a:t>
                      </a:r>
                      <a:r>
                        <a:rPr lang="zh-CN" altLang="en-US" dirty="0" smtClean="0"/>
                        <a:t>：纽科门蒸汽机</a:t>
                      </a:r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1765</a:t>
                      </a:r>
                      <a:r>
                        <a:rPr lang="zh-CN" altLang="en-US" dirty="0" smtClean="0"/>
                        <a:t>：瓦特蒸汽机</a:t>
                      </a:r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1800</a:t>
                      </a:r>
                      <a:r>
                        <a:rPr lang="zh-CN" altLang="en-US" dirty="0" smtClean="0"/>
                        <a:t>：小型蒸汽机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1709</a:t>
                      </a:r>
                      <a:r>
                        <a:rPr lang="zh-CN" altLang="en-US" dirty="0" smtClean="0"/>
                        <a:t>：焦炭炼铁</a:t>
                      </a:r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1750</a:t>
                      </a:r>
                      <a:r>
                        <a:rPr lang="zh-CN" altLang="en-US" dirty="0" smtClean="0"/>
                        <a:t>：坩埚炼钢</a:t>
                      </a:r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1784</a:t>
                      </a:r>
                      <a:r>
                        <a:rPr lang="zh-CN" altLang="en-US" dirty="0" smtClean="0"/>
                        <a:t>：搅炼法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1733</a:t>
                      </a:r>
                      <a:r>
                        <a:rPr lang="zh-CN" altLang="en-US" dirty="0" smtClean="0"/>
                        <a:t>：飞梭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1738</a:t>
                      </a:r>
                      <a:r>
                        <a:rPr lang="zh-CN" altLang="en-US" dirty="0" smtClean="0"/>
                        <a:t>：新纺纱机</a:t>
                      </a:r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1765</a:t>
                      </a:r>
                      <a:r>
                        <a:rPr lang="zh-CN" altLang="en-US" dirty="0" smtClean="0"/>
                        <a:t>：珍妮纺纱机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1768</a:t>
                      </a:r>
                      <a:r>
                        <a:rPr lang="zh-CN" altLang="en-US" dirty="0" smtClean="0"/>
                        <a:t>：水力纺纱机</a:t>
                      </a:r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1785</a:t>
                      </a:r>
                      <a:r>
                        <a:rPr lang="zh-CN" altLang="en-US" dirty="0" smtClean="0"/>
                        <a:t>：水力织布机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1779</a:t>
                      </a:r>
                      <a:r>
                        <a:rPr lang="zh-CN" altLang="en-US" dirty="0" smtClean="0"/>
                        <a:t>：铁桥</a:t>
                      </a:r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1798</a:t>
                      </a:r>
                      <a:r>
                        <a:rPr lang="zh-CN" altLang="en-US" dirty="0" smtClean="0"/>
                        <a:t>：铁船</a:t>
                      </a:r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1814</a:t>
                      </a:r>
                      <a:r>
                        <a:rPr lang="zh-CN" altLang="en-US" dirty="0" smtClean="0"/>
                        <a:t>：蒸汽机车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07704" y="5805264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/>
              <a:t>技术包（</a:t>
            </a:r>
            <a:r>
              <a:rPr lang="en-US" altLang="zh-CN" sz="2800" dirty="0" smtClean="0"/>
              <a:t>technical package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32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下箭头 3"/>
          <p:cNvSpPr/>
          <p:nvPr/>
        </p:nvSpPr>
        <p:spPr bwMode="auto">
          <a:xfrm>
            <a:off x="251520" y="1628800"/>
            <a:ext cx="1152128" cy="496855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为什么是英国？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772816"/>
            <a:ext cx="7772400" cy="4267200"/>
          </a:xfrm>
        </p:spPr>
        <p:txBody>
          <a:bodyPr/>
          <a:lstStyle/>
          <a:p>
            <a:r>
              <a:rPr lang="zh-CN" altLang="en-US" dirty="0" smtClean="0"/>
              <a:t>英法百年战争，英国放弃对欧陆的经营</a:t>
            </a:r>
            <a:endParaRPr lang="en-US" altLang="zh-CN" dirty="0" smtClean="0"/>
          </a:p>
          <a:p>
            <a:r>
              <a:rPr lang="zh-CN" altLang="en-US" dirty="0"/>
              <a:t>取代西班牙和荷兰成为海上霸主</a:t>
            </a:r>
            <a:endParaRPr lang="en-US" altLang="zh-CN" dirty="0"/>
          </a:p>
          <a:p>
            <a:r>
              <a:rPr lang="zh-CN" altLang="en-US" dirty="0" smtClean="0"/>
              <a:t>农业技术发展，采用诺福克轮作制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诺福克轮作制</a:t>
            </a:r>
            <a:endParaRPr lang="zh-CN" altLang="en-US" dirty="0"/>
          </a:p>
        </p:txBody>
      </p:sp>
      <p:pic>
        <p:nvPicPr>
          <p:cNvPr id="5" name="图片 4" descr="08诺福克轮作制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484784"/>
            <a:ext cx="5544616" cy="5010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下箭头 3"/>
          <p:cNvSpPr/>
          <p:nvPr/>
        </p:nvSpPr>
        <p:spPr bwMode="auto">
          <a:xfrm>
            <a:off x="251520" y="1628800"/>
            <a:ext cx="1152128" cy="496855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为什么是英国？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772816"/>
            <a:ext cx="7772400" cy="4267200"/>
          </a:xfrm>
        </p:spPr>
        <p:txBody>
          <a:bodyPr/>
          <a:lstStyle/>
          <a:p>
            <a:r>
              <a:rPr lang="zh-CN" altLang="en-US" dirty="0" smtClean="0"/>
              <a:t>英法百年战争，英国放弃对欧陆的经营</a:t>
            </a:r>
            <a:endParaRPr lang="en-US" altLang="zh-CN" dirty="0" smtClean="0"/>
          </a:p>
          <a:p>
            <a:r>
              <a:rPr lang="zh-CN" altLang="en-US" dirty="0"/>
              <a:t>取代西班牙和荷兰成为海上霸主</a:t>
            </a:r>
            <a:endParaRPr lang="en-US" altLang="zh-CN" dirty="0"/>
          </a:p>
          <a:p>
            <a:r>
              <a:rPr lang="zh-CN" altLang="en-US" dirty="0" smtClean="0"/>
              <a:t>农业技术发展，采用诺福克轮作制</a:t>
            </a:r>
            <a:endParaRPr lang="en-US" altLang="zh-CN" dirty="0" smtClean="0"/>
          </a:p>
          <a:p>
            <a:r>
              <a:rPr lang="zh-CN" altLang="en-US" dirty="0" smtClean="0"/>
              <a:t>“圈地运动”</a:t>
            </a:r>
            <a:endParaRPr lang="en-US" altLang="zh-CN" dirty="0" smtClean="0"/>
          </a:p>
          <a:p>
            <a:r>
              <a:rPr lang="zh-CN" altLang="en-US" dirty="0" smtClean="0"/>
              <a:t>资本主义兴起</a:t>
            </a:r>
            <a:endParaRPr lang="en-US" altLang="zh-CN" dirty="0" smtClean="0"/>
          </a:p>
          <a:p>
            <a:r>
              <a:rPr lang="en-US" altLang="zh-CN" dirty="0" smtClean="0"/>
              <a:t>1624</a:t>
            </a:r>
            <a:r>
              <a:rPr lang="zh-CN" altLang="en-US" dirty="0" smtClean="0"/>
              <a:t>年制定第一个专利法</a:t>
            </a:r>
            <a:endParaRPr lang="en-US" altLang="zh-CN" dirty="0" smtClean="0"/>
          </a:p>
          <a:p>
            <a:r>
              <a:rPr lang="zh-CN" altLang="en-US" dirty="0" smtClean="0"/>
              <a:t>人口增长，出现人口危机和生态危机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3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英格兰个人主义的兴起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4608512" cy="5040560"/>
          </a:xfrm>
        </p:spPr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13</a:t>
            </a:r>
            <a:r>
              <a:rPr lang="zh-CN" altLang="en-US" dirty="0" smtClean="0"/>
              <a:t>世纪的档案记录已知英格兰农村具有独特的社会文化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个人产权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较多的产品交换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个体与家庭、家庭与土地脱绑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有劳动力市场和较多货币流通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契约社会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556792"/>
            <a:ext cx="3317189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2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下箭头 3"/>
          <p:cNvSpPr/>
          <p:nvPr/>
        </p:nvSpPr>
        <p:spPr bwMode="auto">
          <a:xfrm>
            <a:off x="251520" y="1556792"/>
            <a:ext cx="1152128" cy="504056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第一次工业革命的结果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556792"/>
            <a:ext cx="7772400" cy="453650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英国成为世界工厂</a:t>
            </a:r>
            <a:endParaRPr lang="en-US" altLang="zh-CN" dirty="0" smtClean="0"/>
          </a:p>
          <a:p>
            <a:r>
              <a:rPr lang="zh-CN" altLang="en-US" dirty="0" smtClean="0"/>
              <a:t>古典自由主义经济学的提出</a:t>
            </a:r>
            <a:endParaRPr lang="en-US" altLang="zh-CN" dirty="0" smtClean="0"/>
          </a:p>
          <a:p>
            <a:r>
              <a:rPr lang="zh-CN" altLang="en-US" dirty="0" smtClean="0"/>
              <a:t>银行大为发展，证券交易所出现，现代金融体系形成</a:t>
            </a:r>
            <a:endParaRPr lang="en-US" altLang="zh-CN" dirty="0" smtClean="0"/>
          </a:p>
          <a:p>
            <a:r>
              <a:rPr lang="zh-CN" altLang="en-US" dirty="0" smtClean="0"/>
              <a:t>英镑成为世界货币</a:t>
            </a:r>
            <a:endParaRPr lang="en-US" altLang="zh-CN" dirty="0" smtClean="0"/>
          </a:p>
          <a:p>
            <a:r>
              <a:rPr lang="zh-CN" altLang="en-US" dirty="0" smtClean="0"/>
              <a:t>英国成为“日不落帝国”</a:t>
            </a:r>
            <a:endParaRPr lang="en-US" altLang="zh-CN" dirty="0" smtClean="0"/>
          </a:p>
          <a:p>
            <a:r>
              <a:rPr lang="zh-CN" altLang="en-US" dirty="0" smtClean="0"/>
              <a:t>城市化加速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英国主要城市</a:t>
            </a:r>
            <a:endParaRPr lang="zh-CN" altLang="en-US" dirty="0"/>
          </a:p>
        </p:txBody>
      </p:sp>
      <p:pic>
        <p:nvPicPr>
          <p:cNvPr id="4" name="内容占位符 3" descr="08英国主要城市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2038350"/>
            <a:ext cx="3086100" cy="3848100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4067944" y="1988840"/>
            <a:ext cx="4680520" cy="4107160"/>
          </a:xfrm>
        </p:spPr>
        <p:txBody>
          <a:bodyPr/>
          <a:lstStyle/>
          <a:p>
            <a:r>
              <a:rPr lang="zh-CN" altLang="en-US" b="1" dirty="0" smtClean="0"/>
              <a:t>曼彻斯特：</a:t>
            </a:r>
            <a:r>
              <a:rPr lang="zh-CN" altLang="en-US" dirty="0" smtClean="0"/>
              <a:t>棉都</a:t>
            </a:r>
            <a:endParaRPr lang="en-US" altLang="zh-CN" dirty="0" smtClean="0"/>
          </a:p>
          <a:p>
            <a:r>
              <a:rPr lang="zh-CN" altLang="en-US" b="1" dirty="0" smtClean="0"/>
              <a:t>利兹：</a:t>
            </a:r>
            <a:r>
              <a:rPr lang="zh-CN" altLang="en-US" dirty="0" smtClean="0"/>
              <a:t>毛都</a:t>
            </a:r>
            <a:endParaRPr lang="en-US" altLang="zh-CN" dirty="0" smtClean="0"/>
          </a:p>
          <a:p>
            <a:r>
              <a:rPr lang="zh-CN" altLang="en-US" b="1" dirty="0" smtClean="0"/>
              <a:t>伯明翰、设菲尔德、纽卡斯尔、格拉斯哥：</a:t>
            </a:r>
            <a:r>
              <a:rPr lang="zh-CN" altLang="en-US" dirty="0" smtClean="0"/>
              <a:t>冶铁</a:t>
            </a:r>
            <a:endParaRPr lang="en-US" altLang="zh-CN" dirty="0" smtClean="0"/>
          </a:p>
          <a:p>
            <a:r>
              <a:rPr lang="zh-CN" altLang="en-US" b="1" dirty="0" smtClean="0"/>
              <a:t>利物浦、布里斯托尔、普利茅斯、朴次茅斯：</a:t>
            </a:r>
            <a:r>
              <a:rPr lang="zh-CN" altLang="en-US" dirty="0" smtClean="0"/>
              <a:t>港口</a:t>
            </a:r>
            <a:endParaRPr lang="en-US" altLang="zh-CN" dirty="0" smtClean="0"/>
          </a:p>
          <a:p>
            <a:r>
              <a:rPr lang="zh-CN" altLang="en-US" b="1" dirty="0" smtClean="0"/>
              <a:t>伦敦：</a:t>
            </a:r>
            <a:r>
              <a:rPr lang="zh-CN" altLang="en-US" dirty="0" smtClean="0"/>
              <a:t>世界金融之都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守时的意识</a:t>
            </a:r>
            <a:endParaRPr lang="zh-CN" altLang="en-US" dirty="0"/>
          </a:p>
        </p:txBody>
      </p:sp>
      <p:pic>
        <p:nvPicPr>
          <p:cNvPr id="6" name="内容占位符 5" descr="图九　第一次工业革命期间英国的“敲窗人”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7784" y="1460600"/>
            <a:ext cx="4032448" cy="52087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为什么城市生活是“高雅”的？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916832"/>
            <a:ext cx="7848872" cy="4179168"/>
          </a:xfrm>
        </p:spPr>
        <p:txBody>
          <a:bodyPr/>
          <a:lstStyle/>
          <a:p>
            <a:r>
              <a:rPr lang="en-US" altLang="zh-CN" dirty="0" err="1" smtClean="0"/>
              <a:t>urbs</a:t>
            </a:r>
            <a:r>
              <a:rPr lang="zh-CN" altLang="en-US" dirty="0" smtClean="0"/>
              <a:t>（城市）→</a:t>
            </a:r>
            <a:r>
              <a:rPr lang="en-US" altLang="zh-CN" dirty="0" err="1" smtClean="0"/>
              <a:t>urbanus</a:t>
            </a:r>
            <a:r>
              <a:rPr lang="zh-CN" altLang="en-US" dirty="0" smtClean="0"/>
              <a:t>→</a:t>
            </a:r>
            <a:r>
              <a:rPr lang="en-US" altLang="zh-CN" dirty="0" smtClean="0"/>
              <a:t>urbane</a:t>
            </a:r>
            <a:r>
              <a:rPr lang="zh-CN" altLang="en-US" dirty="0" smtClean="0"/>
              <a:t>（文雅的）</a:t>
            </a:r>
            <a:endParaRPr lang="en-US" altLang="zh-CN" dirty="0" smtClean="0"/>
          </a:p>
          <a:p>
            <a:r>
              <a:rPr lang="en-US" altLang="zh-CN" dirty="0" err="1" smtClean="0"/>
              <a:t>rus</a:t>
            </a:r>
            <a:r>
              <a:rPr lang="zh-CN" altLang="en-US" dirty="0" smtClean="0"/>
              <a:t>（乡村）→</a:t>
            </a:r>
            <a:r>
              <a:rPr lang="en-US" altLang="zh-CN" dirty="0" err="1" smtClean="0"/>
              <a:t>rusticus</a:t>
            </a:r>
            <a:r>
              <a:rPr lang="zh-CN" altLang="en-US" dirty="0" smtClean="0"/>
              <a:t>→</a:t>
            </a:r>
            <a:r>
              <a:rPr lang="en-US" altLang="zh-CN" dirty="0" smtClean="0"/>
              <a:t>rustic</a:t>
            </a:r>
            <a:r>
              <a:rPr lang="zh-CN" altLang="en-US" dirty="0" smtClean="0"/>
              <a:t>（粗野的）</a:t>
            </a:r>
            <a:endParaRPr lang="en-US" altLang="zh-CN" dirty="0" smtClean="0"/>
          </a:p>
          <a:p>
            <a:r>
              <a:rPr lang="zh-CN" altLang="en-US" dirty="0" smtClean="0"/>
              <a:t>陌生人社会的礼仪往往是各种小圈子礼仪的并集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为什么城市生活是“高雅”的？</a:t>
            </a:r>
            <a:endParaRPr lang="zh-CN" altLang="en-US" dirty="0"/>
          </a:p>
        </p:txBody>
      </p:sp>
      <p:pic>
        <p:nvPicPr>
          <p:cNvPr id="4" name="内容占位符 3" descr="07地铁妖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30347" y="1828800"/>
            <a:ext cx="5683306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科学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</a:t>
            </a:r>
            <a:r>
              <a:rPr lang="zh-CN" altLang="en-US" dirty="0" smtClean="0"/>
              <a:t>技术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23528" y="1556792"/>
          <a:ext cx="8424936" cy="4802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756"/>
                <a:gridCol w="2965764"/>
                <a:gridCol w="3744416"/>
              </a:tblGrid>
              <a:tr h="72275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技术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科学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核心问题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怎么做（</a:t>
                      </a:r>
                      <a:r>
                        <a:rPr lang="en-US" altLang="zh-CN" dirty="0" smtClean="0"/>
                        <a:t>how to do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怎么知道（</a:t>
                      </a:r>
                      <a:r>
                        <a:rPr lang="en-US" altLang="zh-CN" dirty="0" smtClean="0"/>
                        <a:t>how to know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主要衡量标准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是否更有效地达到了目的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是否把知识组织成统一合理的体系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从事者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工程师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科学家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彼此关系</a:t>
                      </a:r>
                      <a:endParaRPr lang="zh-CN" alt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　●在多数古代文明国家，科学附庸于技术</a:t>
                      </a:r>
                      <a:r>
                        <a:rPr lang="zh-CN" altLang="en-US" dirty="0" smtClean="0">
                          <a:solidFill>
                            <a:schemeClr val="accent1"/>
                          </a:solidFill>
                        </a:rPr>
                        <a:t>（科为技用）</a:t>
                      </a:r>
                      <a:endParaRPr lang="en-US" altLang="zh-CN" dirty="0" smtClean="0">
                        <a:solidFill>
                          <a:schemeClr val="accent1"/>
                        </a:solidFill>
                      </a:endParaRPr>
                    </a:p>
                    <a:p>
                      <a:pPr algn="l"/>
                      <a:r>
                        <a:rPr lang="zh-CN" altLang="en-US" dirty="0" smtClean="0"/>
                        <a:t>　●古希腊首次（也是唯一一次）出现了纯粹的科学</a:t>
                      </a:r>
                      <a:r>
                        <a:rPr lang="zh-CN" altLang="en-US" dirty="0" smtClean="0">
                          <a:solidFill>
                            <a:schemeClr val="accent1"/>
                          </a:solidFill>
                        </a:rPr>
                        <a:t>（科技分离）</a:t>
                      </a:r>
                      <a:endParaRPr lang="en-US" altLang="zh-CN" dirty="0" smtClean="0"/>
                    </a:p>
                    <a:p>
                      <a:pPr algn="l"/>
                      <a:r>
                        <a:rPr lang="zh-CN" altLang="en-US" dirty="0" smtClean="0"/>
                        <a:t>　●文艺复兴之后科学逐渐和技术结合</a:t>
                      </a:r>
                      <a:endParaRPr lang="en-US" altLang="zh-CN" dirty="0" smtClean="0"/>
                    </a:p>
                    <a:p>
                      <a:pPr algn="l"/>
                      <a:r>
                        <a:rPr lang="zh-CN" altLang="en-US" dirty="0" smtClean="0"/>
                        <a:t>　●</a:t>
                      </a:r>
                      <a:r>
                        <a:rPr lang="en-US" altLang="zh-CN" dirty="0" smtClean="0"/>
                        <a:t>19</a:t>
                      </a:r>
                      <a:r>
                        <a:rPr lang="zh-CN" altLang="en-US" dirty="0" smtClean="0"/>
                        <a:t>世纪开始紧密结合</a:t>
                      </a:r>
                      <a:r>
                        <a:rPr lang="zh-CN" altLang="en-US" dirty="0" smtClean="0">
                          <a:solidFill>
                            <a:schemeClr val="accent1"/>
                          </a:solidFill>
                        </a:rPr>
                        <a:t>（科技共进）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极端形式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国防工程和国防思维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古希腊科学研究及其思维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威尔逊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中国：园林之母</a:t>
            </a:r>
            <a:r>
              <a:rPr lang="en-US" altLang="zh-CN" dirty="0" smtClean="0"/>
              <a:t>》</a:t>
            </a:r>
            <a:r>
              <a:rPr lang="zh-CN" altLang="en-US" dirty="0" smtClean="0"/>
              <a:t>书摘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136904" cy="558924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“这些寺庙建筑精良，但可惜里面通常很暗、肮脏，凑近一看，所有的华丽都荡然无存。但从远处看却美丽如画，</a:t>
            </a:r>
            <a:r>
              <a:rPr lang="en-US" altLang="zh-CN" dirty="0" smtClean="0"/>
              <a:t>……”</a:t>
            </a:r>
            <a:endParaRPr lang="zh-CN" altLang="en-US" dirty="0" smtClean="0"/>
          </a:p>
          <a:p>
            <a:r>
              <a:rPr lang="zh-CN" altLang="en-US" dirty="0" smtClean="0"/>
              <a:t>“在所有的主要道路上都有各种类型的客栈，通常很脏，众多的蚊子、跳蚤、虱子、臭虫按季节出现，特别是臭虫无处不有。”</a:t>
            </a:r>
          </a:p>
          <a:p>
            <a:r>
              <a:rPr lang="zh-CN" altLang="en-US" dirty="0" smtClean="0"/>
              <a:t>“我们到达了当天的目的地，在一客栈住下，那里也是一大药仓，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各式各样的污垢覆盖了所有的东西，还有附近猪圈散发的臭气与各种具芳香的药草味混合在一起。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烧香、点蜡烛和神秘的跪拜动作可能有助于生意，但稍微注意点清洁卫生便能对外国人有更大的吸引力。”</a:t>
            </a:r>
          </a:p>
          <a:p>
            <a:r>
              <a:rPr lang="zh-CN" altLang="en-US" dirty="0" smtClean="0"/>
              <a:t>“晚上，有些民工睡在我房间的阁楼上，他们一动弹，灰尘和脏物就落到我床上。清早起来，才发现自己覆盖在尘埃之下，而且几乎被灰尘闷死。”</a:t>
            </a:r>
          </a:p>
          <a:p>
            <a:r>
              <a:rPr lang="zh-CN" altLang="en-US" dirty="0" smtClean="0"/>
              <a:t>“如果他们盥洗干净，穿上体面的衣服，肯定是很帅气和漂亮的。”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现代思维和传统思维对比（七）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273525"/>
              </p:ext>
            </p:extLst>
          </p:nvPr>
        </p:nvGraphicFramePr>
        <p:xfrm>
          <a:off x="685800" y="1828800"/>
          <a:ext cx="7846640" cy="440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1200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3208327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适应乡村熟人</a:t>
                      </a:r>
                      <a:r>
                        <a:rPr lang="zh-CN" altLang="en-US" sz="2800" dirty="0" smtClean="0"/>
                        <a:t>社会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具有适应城市化陌生人社会的个人主义思维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陌生人社会思维对科学的影响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从个体出发思考群体问题，强调个体利益，正视个体冲突</a:t>
            </a:r>
            <a:endParaRPr lang="en-US" altLang="zh-CN" dirty="0" smtClean="0"/>
          </a:p>
          <a:p>
            <a:r>
              <a:rPr lang="zh-CN" altLang="en-US" dirty="0" smtClean="0"/>
              <a:t>达尔文自然选择理论：个体选择（非群体选择）</a:t>
            </a:r>
            <a:endParaRPr lang="en-US" altLang="zh-CN" dirty="0" smtClean="0"/>
          </a:p>
          <a:p>
            <a:r>
              <a:rPr lang="zh-CN" altLang="en-US" dirty="0" smtClean="0"/>
              <a:t>“自私的基因”理论</a:t>
            </a:r>
            <a:endParaRPr lang="en-US" altLang="zh-CN" dirty="0" smtClean="0"/>
          </a:p>
          <a:p>
            <a:r>
              <a:rPr lang="zh-CN" altLang="en-US" dirty="0" smtClean="0"/>
              <a:t>戴维</a:t>
            </a:r>
            <a:r>
              <a:rPr lang="en-US" altLang="zh-CN" dirty="0" smtClean="0"/>
              <a:t>·</a:t>
            </a:r>
            <a:r>
              <a:rPr lang="zh-CN" altLang="en-US" dirty="0" smtClean="0"/>
              <a:t>海格（</a:t>
            </a:r>
            <a:r>
              <a:rPr lang="en-US" altLang="zh-CN" dirty="0" smtClean="0"/>
              <a:t>David </a:t>
            </a:r>
            <a:r>
              <a:rPr lang="en-US" altLang="zh-CN" dirty="0" err="1" smtClean="0"/>
              <a:t>Heig</a:t>
            </a:r>
            <a:r>
              <a:rPr lang="zh-CN" altLang="en-US" dirty="0" smtClean="0"/>
              <a:t>）对婴儿哭闹的演化心理学解释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85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下箭头 3"/>
          <p:cNvSpPr/>
          <p:nvPr/>
        </p:nvSpPr>
        <p:spPr bwMode="auto">
          <a:xfrm>
            <a:off x="251520" y="1628800"/>
            <a:ext cx="1152128" cy="48965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英国的衰落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826096"/>
            <a:ext cx="8062664" cy="4267200"/>
          </a:xfrm>
        </p:spPr>
        <p:txBody>
          <a:bodyPr/>
          <a:lstStyle/>
          <a:p>
            <a:r>
              <a:rPr lang="zh-CN" altLang="en-US" dirty="0" smtClean="0"/>
              <a:t>社会等级分化严重，阶级固化</a:t>
            </a:r>
            <a:endParaRPr lang="en-US" altLang="zh-CN" dirty="0" smtClean="0"/>
          </a:p>
          <a:p>
            <a:r>
              <a:rPr lang="zh-CN" altLang="en-US" dirty="0" smtClean="0"/>
              <a:t>全民性高等教育在</a:t>
            </a:r>
            <a:r>
              <a:rPr lang="en-US" altLang="zh-CN" dirty="0" smtClean="0"/>
              <a:t>19</a:t>
            </a:r>
            <a:r>
              <a:rPr lang="zh-CN" altLang="en-US" dirty="0" smtClean="0"/>
              <a:t>世纪末才普及，工匠缺乏必要的科学知识</a:t>
            </a:r>
            <a:endParaRPr lang="en-US" altLang="zh-CN" dirty="0" smtClean="0"/>
          </a:p>
          <a:p>
            <a:r>
              <a:rPr lang="zh-CN" altLang="en-US" dirty="0" smtClean="0"/>
              <a:t>工匠协会势力强大，技术传承方式落后</a:t>
            </a:r>
            <a:endParaRPr lang="en-US" altLang="zh-CN" dirty="0" smtClean="0"/>
          </a:p>
          <a:p>
            <a:r>
              <a:rPr lang="zh-CN" altLang="en-US" dirty="0" smtClean="0"/>
              <a:t>贵族阶级过于重视金融业、高端服务业等</a:t>
            </a:r>
            <a:endParaRPr lang="en-US" altLang="zh-CN" dirty="0" smtClean="0"/>
          </a:p>
          <a:p>
            <a:r>
              <a:rPr lang="zh-CN" altLang="en-US" dirty="0" smtClean="0"/>
              <a:t>缺乏美国后来发扬的一系列管理技术</a:t>
            </a:r>
            <a:endParaRPr lang="en-US" altLang="zh-CN" dirty="0" smtClean="0"/>
          </a:p>
          <a:p>
            <a:r>
              <a:rPr lang="zh-CN" altLang="en-US" dirty="0" smtClean="0"/>
              <a:t>“世界作坊”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4" name="内容占位符 3" descr="08美国煤田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87040" y="2590800"/>
            <a:ext cx="6156960" cy="4267200"/>
          </a:xfrm>
        </p:spPr>
      </p:pic>
      <p:pic>
        <p:nvPicPr>
          <p:cNvPr id="5" name="图片 4" descr="08美国铁矿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40769"/>
            <a:ext cx="3020560" cy="2304256"/>
          </a:xfrm>
          <a:prstGeom prst="rect">
            <a:avLst/>
          </a:prstGeom>
        </p:spPr>
      </p:pic>
      <p:sp>
        <p:nvSpPr>
          <p:cNvPr id="6" name="图文框 5"/>
          <p:cNvSpPr/>
          <p:nvPr/>
        </p:nvSpPr>
        <p:spPr bwMode="auto">
          <a:xfrm>
            <a:off x="5292080" y="3284984"/>
            <a:ext cx="504056" cy="360040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右箭头 6"/>
          <p:cNvSpPr/>
          <p:nvPr/>
        </p:nvSpPr>
        <p:spPr bwMode="auto">
          <a:xfrm rot="12876861">
            <a:off x="3117335" y="2352723"/>
            <a:ext cx="2243690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5" name="内容占位符 4" descr="08格里博瓦尔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1859946"/>
            <a:ext cx="2952328" cy="4118497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Jean-</a:t>
            </a:r>
            <a:r>
              <a:rPr lang="en-US" altLang="zh-CN" dirty="0" err="1" smtClean="0"/>
              <a:t>Baptiste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Vaquette</a:t>
            </a:r>
            <a:r>
              <a:rPr lang="en-US" altLang="zh-CN" dirty="0" smtClean="0"/>
              <a:t> de </a:t>
            </a:r>
            <a:r>
              <a:rPr lang="en-US" altLang="zh-CN" dirty="0" err="1" smtClean="0"/>
              <a:t>Gribeauval</a:t>
            </a:r>
            <a:r>
              <a:rPr lang="en-US" altLang="zh-CN" dirty="0" smtClean="0"/>
              <a:t> (1715–1789)</a:t>
            </a:r>
          </a:p>
          <a:p>
            <a:r>
              <a:rPr lang="en-US" altLang="zh-CN" dirty="0" smtClean="0"/>
              <a:t>1776</a:t>
            </a:r>
            <a:r>
              <a:rPr lang="zh-CN" altLang="en-US" dirty="0" smtClean="0"/>
              <a:t>年发明标准化制造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5" name="内容占位符 4" descr="08埃利·惠特尼像.jpe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685184"/>
            <a:ext cx="3413138" cy="4408112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Eli Whitney (1765–1825)</a:t>
            </a:r>
          </a:p>
          <a:p>
            <a:r>
              <a:rPr lang="en-US" altLang="zh-CN" dirty="0" smtClean="0"/>
              <a:t>1793</a:t>
            </a:r>
            <a:r>
              <a:rPr lang="zh-CN" altLang="en-US" dirty="0" smtClean="0"/>
              <a:t>年发明惠特尼轧棉机</a:t>
            </a:r>
            <a:endParaRPr lang="en-US" altLang="zh-CN" dirty="0" smtClean="0"/>
          </a:p>
          <a:p>
            <a:r>
              <a:rPr lang="en-US" altLang="zh-CN" dirty="0" smtClean="0"/>
              <a:t>1798</a:t>
            </a:r>
            <a:r>
              <a:rPr lang="zh-CN" altLang="en-US" dirty="0" smtClean="0"/>
              <a:t>年以标准化方式生产步枪</a:t>
            </a:r>
            <a:endParaRPr lang="en-US" altLang="zh-CN" dirty="0" smtClean="0"/>
          </a:p>
          <a:p>
            <a:r>
              <a:rPr lang="en-US" altLang="zh-CN" dirty="0" smtClean="0"/>
              <a:t>1815</a:t>
            </a:r>
            <a:r>
              <a:rPr lang="zh-CN" altLang="en-US" dirty="0" smtClean="0"/>
              <a:t>年标准化步枪成为美国国家标准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4" name="内容占位符 3" descr="08马与火车竞赛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3901" y="1828800"/>
            <a:ext cx="5796197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美国南北战争（</a:t>
            </a:r>
            <a:r>
              <a:rPr lang="en-US" altLang="zh-CN" dirty="0" smtClean="0"/>
              <a:t>1861–1865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内容占位符 3" descr="08美国内战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7" y="1700808"/>
            <a:ext cx="6968393" cy="44644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美国南北战争（</a:t>
            </a:r>
            <a:r>
              <a:rPr lang="en-US" altLang="zh-CN" dirty="0" smtClean="0"/>
              <a:t>1861–1865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内容占位符 3" descr="08发现金矿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66191" y="1828800"/>
            <a:ext cx="3049217" cy="4267200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1848</a:t>
            </a:r>
            <a:r>
              <a:rPr lang="zh-CN" altLang="en-US" dirty="0" smtClean="0"/>
              <a:t>年加利福尼亚州发现金矿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484784"/>
            <a:ext cx="7772400" cy="4267200"/>
          </a:xfrm>
        </p:spPr>
        <p:txBody>
          <a:bodyPr/>
          <a:lstStyle/>
          <a:p>
            <a:r>
              <a:rPr lang="zh-CN" altLang="en-US" dirty="0" smtClean="0"/>
              <a:t>第二次能源革命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煤的利用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 descr="英国煤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2204864"/>
            <a:ext cx="4320480" cy="443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5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南北战争之前，美国还是一个工业落后的国家，但已经具备了引领工业革命发展的条件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地理优势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丰富资源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英格兰个人主义和清教资本主义精神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标准化思想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普惠的公立教育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484784"/>
            <a:ext cx="7772400" cy="4267200"/>
          </a:xfrm>
        </p:spPr>
        <p:txBody>
          <a:bodyPr/>
          <a:lstStyle/>
          <a:p>
            <a:r>
              <a:rPr lang="zh-CN" altLang="en-US" dirty="0" smtClean="0"/>
              <a:t>英国铁矿分布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 descr="08英国铁矿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1800" y="2132855"/>
            <a:ext cx="3888432" cy="4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4" name="内容占位符 3" descr="08达比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828800"/>
            <a:ext cx="3370154" cy="4267200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3995936" y="1628800"/>
            <a:ext cx="4968552" cy="4968552"/>
          </a:xfrm>
        </p:spPr>
        <p:txBody>
          <a:bodyPr/>
          <a:lstStyle/>
          <a:p>
            <a:r>
              <a:rPr lang="en-US" altLang="zh-CN" dirty="0" smtClean="0"/>
              <a:t>Abraham Darby I (1678–1717)</a:t>
            </a:r>
          </a:p>
          <a:p>
            <a:r>
              <a:rPr lang="en-US" altLang="zh-CN" dirty="0" smtClean="0"/>
              <a:t>1709</a:t>
            </a:r>
            <a:r>
              <a:rPr lang="zh-CN" altLang="en-US" dirty="0" smtClean="0"/>
              <a:t>年发明焦炭炼铁</a:t>
            </a:r>
            <a:endParaRPr lang="en-US" altLang="zh-CN" dirty="0" smtClean="0"/>
          </a:p>
          <a:p>
            <a:r>
              <a:rPr lang="zh-CN" altLang="en-US" dirty="0" smtClean="0"/>
              <a:t>什罗普郡人，与达尔文是同乡</a:t>
            </a:r>
            <a:endParaRPr lang="en-US" altLang="zh-CN" dirty="0" smtClean="0"/>
          </a:p>
          <a:p>
            <a:r>
              <a:rPr lang="zh-CN" altLang="en-US" dirty="0" smtClean="0"/>
              <a:t>祖上有一点贵族血统，但父亲是自耕农</a:t>
            </a:r>
            <a:endParaRPr lang="en-US" altLang="zh-CN" dirty="0" smtClean="0"/>
          </a:p>
          <a:p>
            <a:r>
              <a:rPr lang="zh-CN" altLang="en-US" dirty="0" smtClean="0"/>
              <a:t>早年是伯明翰麦芽糖厂学徒</a:t>
            </a:r>
            <a:endParaRPr lang="en-US" altLang="zh-CN" dirty="0" smtClean="0"/>
          </a:p>
          <a:p>
            <a:r>
              <a:rPr lang="zh-CN" altLang="en-US" dirty="0" smtClean="0"/>
              <a:t>学徒期满之后到布里斯托尔卖铜锅和铸铁锅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88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暂无头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2057400"/>
            <a:ext cx="3810000" cy="38100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Benjamin Huntsman (1704–1776)</a:t>
            </a:r>
          </a:p>
          <a:p>
            <a:r>
              <a:rPr lang="en-US" altLang="zh-CN" dirty="0" smtClean="0"/>
              <a:t>1750</a:t>
            </a:r>
            <a:r>
              <a:rPr lang="zh-CN" altLang="en-US" dirty="0" smtClean="0"/>
              <a:t>年发明坩埚炼钢法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17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第一次工业革命</a:t>
            </a:r>
            <a:endParaRPr lang="zh-CN" altLang="en-US" dirty="0"/>
          </a:p>
        </p:txBody>
      </p:sp>
      <p:pic>
        <p:nvPicPr>
          <p:cNvPr id="5" name="内容占位符 4" descr="08科特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54104" y="1828800"/>
            <a:ext cx="3273392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Henry </a:t>
            </a:r>
            <a:r>
              <a:rPr lang="en-US" altLang="zh-CN" dirty="0" err="1" smtClean="0"/>
              <a:t>Cort</a:t>
            </a:r>
            <a:r>
              <a:rPr lang="en-US" altLang="zh-CN" dirty="0" smtClean="0"/>
              <a:t> (1741?–1800)</a:t>
            </a:r>
          </a:p>
          <a:p>
            <a:r>
              <a:rPr lang="en-US" altLang="zh-CN" dirty="0" smtClean="0"/>
              <a:t>1784</a:t>
            </a:r>
            <a:r>
              <a:rPr lang="zh-CN" altLang="en-US" dirty="0" smtClean="0"/>
              <a:t>年发明搅炼法（类似中国古代的“炒钢法”）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4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第一次工业革命</a:t>
            </a:r>
          </a:p>
        </p:txBody>
      </p:sp>
      <p:pic>
        <p:nvPicPr>
          <p:cNvPr id="5" name="内容占位符 4" descr="08威尔金森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831689"/>
            <a:ext cx="3810000" cy="4261422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John “Iron-Mad” Wilkinson (1728–1808)</a:t>
            </a:r>
          </a:p>
          <a:p>
            <a:r>
              <a:rPr lang="en-US" altLang="zh-CN" dirty="0" smtClean="0"/>
              <a:t>1779</a:t>
            </a:r>
            <a:r>
              <a:rPr lang="zh-CN" altLang="en-US" dirty="0" smtClean="0"/>
              <a:t>年发明铁桥</a:t>
            </a:r>
            <a:endParaRPr lang="en-US" altLang="zh-CN" dirty="0" smtClean="0"/>
          </a:p>
          <a:p>
            <a:r>
              <a:rPr lang="en-US" altLang="zh-CN" dirty="0" smtClean="0"/>
              <a:t>1798</a:t>
            </a:r>
            <a:r>
              <a:rPr lang="zh-CN" altLang="en-US" dirty="0" smtClean="0"/>
              <a:t>年发明铁船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76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工业">
  <a:themeElements>
    <a:clrScheme name="TR_0704 print PowerPlugs Templates for PowerPoint 15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A8A4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D1CFAA"/>
      </a:accent5>
      <a:accent6>
        <a:srgbClr val="8AB900"/>
      </a:accent6>
      <a:hlink>
        <a:srgbClr val="FF9933"/>
      </a:hlink>
      <a:folHlink>
        <a:srgbClr val="808080"/>
      </a:folHlink>
    </a:clrScheme>
    <a:fontScheme name="TR_0704 print PowerPlugs Templates for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TR_0704 print PowerPlugs Templates for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3">
        <a:dk1>
          <a:srgbClr val="000000"/>
        </a:dk1>
        <a:lt1>
          <a:srgbClr val="FFFFFF"/>
        </a:lt1>
        <a:dk2>
          <a:srgbClr val="66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14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A8A4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D1CFAA"/>
        </a:accent5>
        <a:accent6>
          <a:srgbClr val="8AB900"/>
        </a:accent6>
        <a:hlink>
          <a:srgbClr val="FF9933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工业</Template>
  <TotalTime>4361</TotalTime>
  <Words>1154</Words>
  <Application>Microsoft Office PowerPoint</Application>
  <PresentationFormat>全屏显示(4:3)</PresentationFormat>
  <Paragraphs>230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宋体</vt:lpstr>
      <vt:lpstr>Arial</vt:lpstr>
      <vt:lpstr>Calibri</vt:lpstr>
      <vt:lpstr>Times</vt:lpstr>
      <vt:lpstr>Times New Roman</vt:lpstr>
      <vt:lpstr>工业</vt:lpstr>
      <vt:lpstr>工匠与城市化</vt:lpstr>
      <vt:lpstr>工业革命的传统划分</vt:lpstr>
      <vt:lpstr>科学 vs 技术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第一次工业革命</vt:lpstr>
      <vt:lpstr>为什么是英国？</vt:lpstr>
      <vt:lpstr>诺福克轮作制</vt:lpstr>
      <vt:lpstr>为什么是英国？</vt:lpstr>
      <vt:lpstr>英格兰个人主义的兴起</vt:lpstr>
      <vt:lpstr>第一次工业革命的结果</vt:lpstr>
      <vt:lpstr>英国主要城市</vt:lpstr>
      <vt:lpstr>守时的意识</vt:lpstr>
      <vt:lpstr>为什么城市生活是“高雅”的？</vt:lpstr>
      <vt:lpstr>为什么城市生活是“高雅”的？</vt:lpstr>
      <vt:lpstr>威尔逊《中国：园林之母》书摘</vt:lpstr>
      <vt:lpstr>现代思维和传统思维对比（七）</vt:lpstr>
      <vt:lpstr>陌生人社会思维对科学的影响</vt:lpstr>
      <vt:lpstr>英国的衰落</vt:lpstr>
      <vt:lpstr>第二次工业革命</vt:lpstr>
      <vt:lpstr>第二次工业革命</vt:lpstr>
      <vt:lpstr>第二次工业革命</vt:lpstr>
      <vt:lpstr>第二次工业革命</vt:lpstr>
      <vt:lpstr>美国南北战争（1861–1865）</vt:lpstr>
      <vt:lpstr>美国南北战争（1861–1865）</vt:lpstr>
      <vt:lpstr>第二次工业革命</vt:lpstr>
      <vt:lpstr>谢谢大家！</vt:lpstr>
    </vt:vector>
  </TitlesOfParts>
  <Company>Peking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Benjamin S. Liu</dc:creator>
  <cp:lastModifiedBy>Benjamin Liu</cp:lastModifiedBy>
  <cp:revision>270</cp:revision>
  <dcterms:created xsi:type="dcterms:W3CDTF">2014-04-21T06:21:13Z</dcterms:created>
  <dcterms:modified xsi:type="dcterms:W3CDTF">2020-05-25T01:42:41Z</dcterms:modified>
</cp:coreProperties>
</file>